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7" r:id="rId9"/>
    <p:sldId id="277" r:id="rId10"/>
    <p:sldId id="269" r:id="rId11"/>
    <p:sldId id="265" r:id="rId12"/>
    <p:sldId id="262" r:id="rId13"/>
    <p:sldId id="263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8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08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5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71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51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80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35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78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5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28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FFB5-B961-472F-82DF-4F4A72102303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C87B-9B36-4C26-9DCC-486A43CE5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82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154" y="704739"/>
            <a:ext cx="11325885" cy="538824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Реанимация и интенсивная терапия при острой сердечно-легочной недостаточности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2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03" y="46471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сердечно-легочной реанимации (СЛР)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77" y="1995358"/>
            <a:ext cx="10936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 smtClean="0"/>
              <a:t>Восстановление дыхания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4000" dirty="0"/>
              <a:t>Восстановление проходимости дыхательных путей (интубация, трахеотомия).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4000" dirty="0"/>
              <a:t>Проведение ИВЛ (мешок </a:t>
            </a:r>
            <a:r>
              <a:rPr lang="ru-RU" sz="4000" dirty="0" err="1"/>
              <a:t>Амбу</a:t>
            </a:r>
            <a:r>
              <a:rPr lang="ru-RU" sz="4000" dirty="0"/>
              <a:t>, аппарат ИВЛ).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4000" dirty="0"/>
              <a:t>Оксигенотерапия с подачей кислорода от 50 до 100</a:t>
            </a:r>
            <a:r>
              <a:rPr lang="ru-RU" sz="4000" dirty="0" smtClean="0"/>
              <a:t>%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708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эндотрахеальная труб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60" y="617537"/>
            <a:ext cx="55721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" y="2634988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651" y="1037230"/>
            <a:ext cx="305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Интубация трахеи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7759" y="3318680"/>
            <a:ext cx="557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Внешний вид и строение </a:t>
            </a:r>
            <a:r>
              <a:rPr lang="ru-RU" b="1" dirty="0" err="1" smtClean="0"/>
              <a:t>эндотрахеальной</a:t>
            </a:r>
            <a:r>
              <a:rPr lang="ru-RU" b="1" dirty="0" smtClean="0"/>
              <a:t> трубки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41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обака в вентро-дорсальном положе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47" y="996953"/>
            <a:ext cx="3948633" cy="42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6018" y="5254770"/>
            <a:ext cx="5219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отведения надгортанника: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надгортанник, 2-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верхняя челюсть,</a:t>
            </a:r>
            <a:b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язык, 4-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мягкое небо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5778" y="195449"/>
            <a:ext cx="548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интубации трахеи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0801" y="5251973"/>
            <a:ext cx="5459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Вид после отведения надгортанника: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надгортанник, 2-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черпаловидные хрящи,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3- мягкое небо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4- язык, 5-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верхняя челюсть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Вид после отведения надгортанн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43" y="981809"/>
            <a:ext cx="4022267" cy="42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ид после установки эндотрахеальной труб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36" y="732950"/>
            <a:ext cx="4962336" cy="52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7971" y="1092439"/>
            <a:ext cx="4681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Установка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эндотрахеальной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трубки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Схема интуб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78" y="2539304"/>
            <a:ext cx="41052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7283"/>
            <a:ext cx="10515600" cy="10773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ИВЛ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Интенсивная-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" y="1408945"/>
            <a:ext cx="5446500" cy="348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ингаляционный наркоз живот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14" y="1408945"/>
            <a:ext cx="5251616" cy="348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5975" y="5079371"/>
            <a:ext cx="544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Механические – представляют собой мешок </a:t>
            </a:r>
            <a:r>
              <a:rPr lang="ru-RU" sz="2400" b="1" dirty="0" err="1">
                <a:solidFill>
                  <a:prstClr val="black"/>
                </a:solidFill>
              </a:rPr>
              <a:t>Амбу</a:t>
            </a:r>
            <a:r>
              <a:rPr lang="ru-RU" sz="2400" b="1" dirty="0">
                <a:solidFill>
                  <a:prstClr val="black"/>
                </a:solidFill>
              </a:rPr>
              <a:t>,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4114" y="5100552"/>
            <a:ext cx="5251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Автоматические приборы для ИВЛ </a:t>
            </a:r>
          </a:p>
        </p:txBody>
      </p:sp>
    </p:spTree>
    <p:extLst>
      <p:ext uri="{BB962C8B-B14F-4D97-AF65-F5344CB8AC3E}">
        <p14:creationId xmlns:p14="http://schemas.microsoft.com/office/powerpoint/2010/main" val="28275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2</a:t>
            </a:r>
            <a:r>
              <a:rPr lang="ru-RU" b="1" dirty="0" smtClean="0"/>
              <a:t>. </a:t>
            </a:r>
            <a:r>
              <a:rPr lang="ru-RU" b="1" dirty="0"/>
              <a:t>Восстановление кровообращения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6004"/>
            <a:ext cx="10515600" cy="499095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u="sng" dirty="0" smtClean="0"/>
              <a:t>Проведение </a:t>
            </a:r>
            <a:r>
              <a:rPr lang="ru-RU" b="1" u="sng" dirty="0"/>
              <a:t>непрямого массажа сердца </a:t>
            </a:r>
            <a:endParaRPr lang="ru-RU" b="1" u="sng" dirty="0" smtClean="0"/>
          </a:p>
          <a:p>
            <a:pPr lvl="0"/>
            <a:r>
              <a:rPr lang="ru-RU" dirty="0" smtClean="0"/>
              <a:t>Компрессия </a:t>
            </a:r>
            <a:r>
              <a:rPr lang="ru-RU" dirty="0"/>
              <a:t>грудной клетки до 100 в мин, по возможности ритмично;</a:t>
            </a:r>
          </a:p>
          <a:p>
            <a:r>
              <a:rPr lang="ru-RU" dirty="0"/>
              <a:t>Соотношение дыхательных движений и компрессий грудной клетки должно быть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2:15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(1цикл)</a:t>
            </a:r>
            <a:r>
              <a:rPr lang="ru-RU" dirty="0"/>
              <a:t>; </a:t>
            </a:r>
          </a:p>
          <a:p>
            <a:r>
              <a:rPr lang="ru-RU" dirty="0"/>
              <a:t>После каждых 4-х циклов контроль сердцебиения (примерно 1 раз в мин);</a:t>
            </a:r>
          </a:p>
          <a:p>
            <a:r>
              <a:rPr lang="ru-RU" dirty="0"/>
              <a:t>Следить за размерами зрачков (расширенные зрачки – признак клинической смерти</a:t>
            </a:r>
            <a:r>
              <a:rPr lang="ru-RU" dirty="0" smtClean="0"/>
              <a:t>,</a:t>
            </a:r>
            <a:r>
              <a:rPr lang="ru-RU" dirty="0"/>
              <a:t> сужение зрачков указывает на восстановление мозгового кровообращения)</a:t>
            </a:r>
          </a:p>
          <a:p>
            <a:r>
              <a:rPr lang="ru-RU" dirty="0"/>
              <a:t>При появлении сердцебиения проверяют наличие дыхания;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6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1192"/>
            <a:ext cx="10515600" cy="580577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медикаментов: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При </a:t>
            </a:r>
            <a:r>
              <a:rPr lang="ru-RU" b="1" i="1" dirty="0"/>
              <a:t>асистолии</a:t>
            </a:r>
          </a:p>
          <a:p>
            <a:pPr lvl="0"/>
            <a:r>
              <a:rPr lang="ru-RU" dirty="0"/>
              <a:t>Адреналин 0,1 мг/кг, </a:t>
            </a:r>
            <a:r>
              <a:rPr lang="ru-RU" dirty="0" smtClean="0"/>
              <a:t>внутривенно/внутрисердечно</a:t>
            </a:r>
          </a:p>
          <a:p>
            <a:pPr lvl="0"/>
            <a:r>
              <a:rPr lang="ru-RU" dirty="0" smtClean="0"/>
              <a:t>Атропина </a:t>
            </a:r>
            <a:r>
              <a:rPr lang="ru-RU" dirty="0"/>
              <a:t>сульфат 0.05 мг/кг, </a:t>
            </a:r>
            <a:r>
              <a:rPr lang="ru-RU" dirty="0" smtClean="0"/>
              <a:t>внутривенно</a:t>
            </a:r>
          </a:p>
          <a:p>
            <a:pPr lvl="0"/>
            <a:endParaRPr lang="ru-RU" dirty="0"/>
          </a:p>
          <a:p>
            <a:pPr marL="0" indent="0">
              <a:buNone/>
            </a:pPr>
            <a:r>
              <a:rPr lang="ru-RU" b="1" i="1" dirty="0"/>
              <a:t>При фибрилляции</a:t>
            </a:r>
          </a:p>
          <a:p>
            <a:pPr lvl="0"/>
            <a:r>
              <a:rPr lang="ru-RU" dirty="0"/>
              <a:t>Адреналин 0,1 мг/кг, </a:t>
            </a:r>
            <a:r>
              <a:rPr lang="ru-RU" dirty="0" smtClean="0"/>
              <a:t>внутривенно/внутрисердечно</a:t>
            </a:r>
            <a:endParaRPr lang="ru-RU" dirty="0"/>
          </a:p>
          <a:p>
            <a:pPr lvl="0"/>
            <a:r>
              <a:rPr lang="ru-RU" dirty="0" err="1"/>
              <a:t>Лидокаин</a:t>
            </a:r>
            <a:r>
              <a:rPr lang="ru-RU" dirty="0"/>
              <a:t> 1-2 мг/кг, </a:t>
            </a:r>
            <a:r>
              <a:rPr lang="ru-RU" dirty="0" smtClean="0"/>
              <a:t>внутривенно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5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559" y="333514"/>
            <a:ext cx="10515600" cy="3425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Электроимпульсная терапия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/>
              <a:t>(проводится во время </a:t>
            </a:r>
            <a:r>
              <a:rPr lang="ru-RU" i="1" dirty="0" smtClean="0"/>
              <a:t>реанимации, но не заменяет ее!)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err="1"/>
              <a:t>Дефибрилляция</a:t>
            </a:r>
            <a:r>
              <a:rPr lang="ru-RU" dirty="0"/>
              <a:t> </a:t>
            </a:r>
            <a:r>
              <a:rPr lang="ru-RU" dirty="0" smtClean="0"/>
              <a:t>(животные до 10 кг - 10-75кДж</a:t>
            </a:r>
            <a:r>
              <a:rPr lang="ru-RU" dirty="0"/>
              <a:t>, </a:t>
            </a:r>
            <a:r>
              <a:rPr lang="ru-RU" dirty="0" smtClean="0"/>
              <a:t>животные свыше 10 кг 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ru-RU" dirty="0"/>
              <a:t>50-150 кДж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sz="1700" dirty="0" smtClean="0"/>
              <a:t>В электричестве </a:t>
            </a:r>
            <a:r>
              <a:rPr lang="ru-RU" sz="1700" dirty="0"/>
              <a:t>джоуль означает работу, которую совершают силы электрического поля за 1 секунду при напряжении в 1 вольт для поддержания силы тока в 1 ампер</a:t>
            </a:r>
            <a:endParaRPr lang="ru-RU" sz="1700" dirty="0"/>
          </a:p>
          <a:p>
            <a:r>
              <a:rPr lang="ru-RU" dirty="0"/>
              <a:t>Серия из 3 разрядов должна быть проведена менее чем за 1 минуту;</a:t>
            </a:r>
          </a:p>
          <a:p>
            <a:r>
              <a:rPr lang="ru-RU" dirty="0"/>
              <a:t>Не следует останавливаться между разрядами на СЛР.</a:t>
            </a:r>
          </a:p>
        </p:txBody>
      </p:sp>
      <p:pic>
        <p:nvPicPr>
          <p:cNvPr id="2050" name="Picture 2" descr="Картинки по запросу дефибрилляция сх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58" y="3758899"/>
            <a:ext cx="7057735" cy="27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\Desktop\Дефибрил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18841" r="781" b="-12"/>
          <a:stretch/>
        </p:blipFill>
        <p:spPr bwMode="auto">
          <a:xfrm>
            <a:off x="980198" y="3758899"/>
            <a:ext cx="2641188" cy="27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018734" y="4813191"/>
            <a:ext cx="842161" cy="681178"/>
          </a:xfrm>
          <a:prstGeom prst="straightConnector1">
            <a:avLst/>
          </a:prstGeom>
          <a:ln w="34925" cap="flat" cmpd="sng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9955"/>
            <a:ext cx="10515600" cy="55070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 физиологических показателей организма:</a:t>
            </a:r>
          </a:p>
          <a:p>
            <a:r>
              <a:rPr lang="ru-RU" dirty="0"/>
              <a:t>Катетеризация мочевого пузыря (норма мочеотделения - 1-2 мл/кг/час ).</a:t>
            </a:r>
          </a:p>
          <a:p>
            <a:r>
              <a:rPr lang="ru-RU" dirty="0"/>
              <a:t>Термометрия </a:t>
            </a:r>
            <a:r>
              <a:rPr lang="ru-RU" dirty="0" smtClean="0"/>
              <a:t>(лошадь 37,5-38,5</a:t>
            </a:r>
            <a:r>
              <a:rPr lang="ru-RU" dirty="0"/>
              <a:t>°С</a:t>
            </a:r>
            <a:r>
              <a:rPr lang="ru-RU" dirty="0" smtClean="0"/>
              <a:t>; кошки </a:t>
            </a:r>
            <a:r>
              <a:rPr lang="ru-RU" dirty="0"/>
              <a:t>38-39,3°С; собаки 38-39°С)</a:t>
            </a:r>
          </a:p>
          <a:p>
            <a:r>
              <a:rPr lang="ru-RU" dirty="0"/>
              <a:t>Контроль ЧСС (</a:t>
            </a:r>
            <a:r>
              <a:rPr lang="ru-RU" dirty="0" smtClean="0"/>
              <a:t>лошадь 24-44; </a:t>
            </a:r>
            <a:r>
              <a:rPr lang="ru-RU" dirty="0"/>
              <a:t>кошка 110-140; собака 70-130)</a:t>
            </a:r>
          </a:p>
          <a:p>
            <a:r>
              <a:rPr lang="ru-RU" dirty="0"/>
              <a:t>Контроль ЧДД (лошадь </a:t>
            </a:r>
            <a:r>
              <a:rPr lang="ru-RU" dirty="0" smtClean="0"/>
              <a:t> 8-16; кошка </a:t>
            </a:r>
            <a:r>
              <a:rPr lang="ru-RU" dirty="0"/>
              <a:t>20-30; собака 10-30)</a:t>
            </a:r>
          </a:p>
          <a:p>
            <a:r>
              <a:rPr lang="ru-RU" dirty="0"/>
              <a:t>ЭКГ</a:t>
            </a:r>
          </a:p>
          <a:p>
            <a:r>
              <a:rPr lang="ru-RU" dirty="0"/>
              <a:t>Контроль </a:t>
            </a:r>
            <a:r>
              <a:rPr lang="ru-RU" dirty="0" err="1"/>
              <a:t>корнеальных</a:t>
            </a:r>
            <a:r>
              <a:rPr lang="ru-RU" dirty="0"/>
              <a:t> и зрачковых рефлексов</a:t>
            </a:r>
          </a:p>
          <a:p>
            <a:r>
              <a:rPr lang="ru-RU" dirty="0"/>
              <a:t>Контроль степени четкости границ зрительных нервов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9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9300" y="244443"/>
            <a:ext cx="114435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Протокол проведения СЛР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/>
              <a:t>Отметка </a:t>
            </a:r>
            <a:r>
              <a:rPr lang="ru-RU" b="1" dirty="0"/>
              <a:t>времени смерти и начала СЛР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Восстановление дыхания</a:t>
            </a:r>
          </a:p>
          <a:p>
            <a:pPr lvl="0"/>
            <a:r>
              <a:rPr lang="ru-RU" b="1" dirty="0"/>
              <a:t>Восстановление проходимости дыхательных путей (интубация, трахеотомия</a:t>
            </a:r>
            <a:r>
              <a:rPr lang="ru-RU" b="1" dirty="0" smtClean="0"/>
              <a:t>).</a:t>
            </a:r>
          </a:p>
          <a:p>
            <a:pPr lvl="0"/>
            <a:r>
              <a:rPr lang="ru-RU" b="1" dirty="0" smtClean="0"/>
              <a:t>Проведение </a:t>
            </a:r>
            <a:r>
              <a:rPr lang="ru-RU" b="1" dirty="0"/>
              <a:t>ИВЛ (мешок </a:t>
            </a:r>
            <a:r>
              <a:rPr lang="ru-RU" b="1" dirty="0" err="1"/>
              <a:t>Амбу</a:t>
            </a:r>
            <a:r>
              <a:rPr lang="ru-RU" b="1" dirty="0"/>
              <a:t>, аппарат ИВЛ</a:t>
            </a:r>
            <a:r>
              <a:rPr lang="ru-RU" b="1" dirty="0" smtClean="0"/>
              <a:t>).</a:t>
            </a:r>
          </a:p>
          <a:p>
            <a:pPr lvl="0"/>
            <a:r>
              <a:rPr lang="ru-RU" b="1" dirty="0" smtClean="0"/>
              <a:t>Оксигенотерапия </a:t>
            </a:r>
            <a:r>
              <a:rPr lang="ru-RU" b="1" dirty="0"/>
              <a:t>с подачей кислорода от 50 до 100%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Восстановление кровообращения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2. </a:t>
            </a:r>
            <a:r>
              <a:rPr lang="ru-RU" b="1" dirty="0" smtClean="0"/>
              <a:t>Проведение </a:t>
            </a:r>
            <a:r>
              <a:rPr lang="ru-RU" b="1" dirty="0"/>
              <a:t>непрямого массажа </a:t>
            </a:r>
            <a:r>
              <a:rPr lang="ru-RU" b="1" dirty="0" smtClean="0"/>
              <a:t>сердца </a:t>
            </a:r>
          </a:p>
          <a:p>
            <a:pPr lvl="0"/>
            <a:r>
              <a:rPr lang="ru-RU" u="sng" dirty="0" smtClean="0"/>
              <a:t>(</a:t>
            </a:r>
            <a:r>
              <a:rPr lang="ru-RU" dirty="0" smtClean="0"/>
              <a:t>Компрессия </a:t>
            </a:r>
            <a:r>
              <a:rPr lang="ru-RU" dirty="0"/>
              <a:t>грудной клетки до 100 в мин, по возможности </a:t>
            </a:r>
            <a:r>
              <a:rPr lang="ru-RU" dirty="0" smtClean="0"/>
              <a:t>ритмично);</a:t>
            </a:r>
            <a:endParaRPr lang="ru-RU" dirty="0"/>
          </a:p>
          <a:p>
            <a:r>
              <a:rPr lang="ru-RU" dirty="0"/>
              <a:t>Соотношение дыхательных движений и компрессий грудной клетки должно быть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2:15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цикл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</a:p>
          <a:p>
            <a:r>
              <a:rPr lang="ru-RU" dirty="0"/>
              <a:t>После каждых 4-х циклов контроль сердцебиения (примерно 1 раз в мин</a:t>
            </a:r>
            <a:r>
              <a:rPr lang="ru-RU" dirty="0" smtClean="0"/>
              <a:t>);</a:t>
            </a:r>
            <a:endParaRPr lang="ru-RU" dirty="0"/>
          </a:p>
          <a:p>
            <a:pPr lvl="0"/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 smtClean="0"/>
              <a:t> Катетеризация </a:t>
            </a:r>
            <a:r>
              <a:rPr lang="ru-RU" b="1" dirty="0"/>
              <a:t>вены (если венозного доступа нет)</a:t>
            </a:r>
          </a:p>
          <a:p>
            <a:r>
              <a:rPr lang="ru-RU" dirty="0"/>
              <a:t>!!!По возможности венозный доступ должен быть обеспечен до начала реанимации!!!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4. </a:t>
            </a:r>
            <a:r>
              <a:rPr lang="ru-RU" b="1" dirty="0" smtClean="0"/>
              <a:t>Введение </a:t>
            </a:r>
            <a:r>
              <a:rPr lang="ru-RU" b="1" dirty="0"/>
              <a:t>медикаментов:</a:t>
            </a:r>
          </a:p>
          <a:p>
            <a:r>
              <a:rPr lang="ru-RU" i="1" dirty="0"/>
              <a:t>При </a:t>
            </a:r>
            <a:r>
              <a:rPr lang="ru-RU" i="1" dirty="0" smtClean="0"/>
              <a:t>асистолии:</a:t>
            </a:r>
            <a:r>
              <a:rPr lang="ru-RU" dirty="0" smtClean="0"/>
              <a:t> Адреналин </a:t>
            </a:r>
            <a:r>
              <a:rPr lang="ru-RU" dirty="0"/>
              <a:t>0,1 мг/кг, </a:t>
            </a:r>
            <a:r>
              <a:rPr lang="ru-RU" dirty="0" smtClean="0"/>
              <a:t>в/в. +  Атропина </a:t>
            </a:r>
            <a:r>
              <a:rPr lang="ru-RU" dirty="0"/>
              <a:t>сульфат 0.05 мг/кг, в/в</a:t>
            </a:r>
          </a:p>
          <a:p>
            <a:r>
              <a:rPr lang="ru-RU" i="1" dirty="0"/>
              <a:t>При </a:t>
            </a:r>
            <a:r>
              <a:rPr lang="ru-RU" i="1" dirty="0" smtClean="0"/>
              <a:t>фибрилляции: </a:t>
            </a:r>
            <a:r>
              <a:rPr lang="ru-RU" dirty="0" smtClean="0"/>
              <a:t>Адреналин </a:t>
            </a:r>
            <a:r>
              <a:rPr lang="ru-RU" dirty="0"/>
              <a:t>0,1 мг/кг, </a:t>
            </a:r>
            <a:r>
              <a:rPr lang="ru-RU" dirty="0" smtClean="0"/>
              <a:t>в/в + </a:t>
            </a:r>
            <a:r>
              <a:rPr lang="ru-RU" dirty="0" err="1" smtClean="0"/>
              <a:t>Лидокаин</a:t>
            </a:r>
            <a:r>
              <a:rPr lang="ru-RU" dirty="0" smtClean="0"/>
              <a:t> </a:t>
            </a:r>
            <a:r>
              <a:rPr lang="ru-RU" dirty="0"/>
              <a:t>1-2 мг/кг, </a:t>
            </a:r>
            <a:r>
              <a:rPr lang="ru-RU" dirty="0" smtClean="0"/>
              <a:t>в/в + </a:t>
            </a:r>
            <a:r>
              <a:rPr lang="ru-RU" i="1" dirty="0" smtClean="0"/>
              <a:t>Электроимпульсная </a:t>
            </a:r>
            <a:r>
              <a:rPr lang="ru-RU" i="1" dirty="0"/>
              <a:t>терапия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u="sng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 </a:t>
            </a:r>
            <a:r>
              <a:rPr lang="ru-RU" b="1" dirty="0" smtClean="0"/>
              <a:t>Введение </a:t>
            </a:r>
            <a:r>
              <a:rPr lang="ru-RU" b="1" dirty="0"/>
              <a:t>медикаментов внутрисердеч</a:t>
            </a:r>
            <a:r>
              <a:rPr lang="ru-RU" dirty="0"/>
              <a:t>но - Адреналин 0,1мг/кг (при отсутствии кровообращения после вышеперечисленных мероприятий или при невозможности обеспечения венозного доступа).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6. </a:t>
            </a:r>
            <a:r>
              <a:rPr lang="ru-RU" b="1" dirty="0" smtClean="0"/>
              <a:t>Принятие </a:t>
            </a:r>
            <a:r>
              <a:rPr lang="ru-RU" b="1" dirty="0"/>
              <a:t>решения об открытом массаже сердца </a:t>
            </a:r>
            <a:r>
              <a:rPr lang="ru-RU" dirty="0"/>
              <a:t>(при неэффективности всех вышеперечисленных реанимационных мероприятий</a:t>
            </a:r>
            <a:r>
              <a:rPr lang="ru-RU" dirty="0" smtClean="0"/>
              <a:t>).</a:t>
            </a:r>
          </a:p>
          <a:p>
            <a:pPr lvl="0"/>
            <a:endParaRPr lang="ru-RU" u="sng" dirty="0"/>
          </a:p>
          <a:p>
            <a:pPr lvl="0"/>
            <a:r>
              <a:rPr lang="ru-RU" u="sng" dirty="0"/>
              <a:t>Если в течение </a:t>
            </a:r>
            <a:r>
              <a:rPr lang="ru-RU" u="sng" dirty="0" smtClean="0"/>
              <a:t>15-20 </a:t>
            </a:r>
            <a:r>
              <a:rPr lang="ru-RU" u="sng" dirty="0"/>
              <a:t>мин с момента смерти сердечная деятельность не восстанавливается - реанимацию прекращают</a:t>
            </a:r>
            <a:r>
              <a:rPr lang="ru-RU" u="sng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5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62" y="342900"/>
            <a:ext cx="10020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Острая дыхательная недостаточность (ОДН)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900" y="1545759"/>
            <a:ext cx="109855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Клинически острая дыхательная недостаточность проявляется, в первую очередь, нарушением частоты, ритма и глубины дыхания:</a:t>
            </a:r>
          </a:p>
          <a:p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1.</a:t>
            </a:r>
            <a:r>
              <a:rPr lang="ru-RU" sz="2800" b="1" i="1" dirty="0">
                <a:solidFill>
                  <a:srgbClr val="000000"/>
                </a:solidFill>
                <a:latin typeface="Verdana" panose="020B0604030504040204" pitchFamily="34" charset="0"/>
              </a:rPr>
              <a:t> Апноэ</a:t>
            </a: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2.</a:t>
            </a:r>
            <a:r>
              <a:rPr lang="ru-RU" sz="2800" b="1" i="1" dirty="0">
                <a:solidFill>
                  <a:srgbClr val="000000"/>
                </a:solidFill>
                <a:latin typeface="Verdana" panose="020B0604030504040204" pitchFamily="34" charset="0"/>
              </a:rPr>
              <a:t> Стенотическое дыхание </a:t>
            </a:r>
            <a:endParaRPr lang="ru-RU" sz="2800" b="1" i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ru-RU" sz="2800" b="1" i="1" dirty="0">
                <a:solidFill>
                  <a:srgbClr val="000000"/>
                </a:solidFill>
                <a:latin typeface="Verdana" panose="020B0604030504040204" pitchFamily="34" charset="0"/>
              </a:rPr>
              <a:t> Дыхание </a:t>
            </a:r>
            <a:r>
              <a:rPr lang="ru-RU" sz="2800" b="1" i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Чейн</a:t>
            </a:r>
            <a:r>
              <a:rPr lang="ru-RU" sz="2800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—Стокса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4</a:t>
            </a: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ru-RU" sz="2800" b="1" i="1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sz="2800" b="1" i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Брадипноэ</a:t>
            </a:r>
            <a:endParaRPr lang="ru-RU" sz="2800" b="1" i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sz="2800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5</a:t>
            </a:r>
            <a:r>
              <a:rPr lang="ru-RU" sz="2800" b="1" i="1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ru-RU" sz="2800" b="1" i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Тахипноэ</a:t>
            </a:r>
            <a:endParaRPr lang="ru-RU" sz="2800" b="1" i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При </a:t>
            </a:r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любых проявлениях ОДН отмечается выраженный цианоз слизистых</a:t>
            </a:r>
            <a:r>
              <a:rPr lang="ru-RU" sz="2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endParaRPr lang="ru-RU" sz="28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2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0246"/>
            <a:ext cx="10515600" cy="61348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Принципы </a:t>
            </a:r>
            <a:r>
              <a:rPr lang="ru-RU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лечения ОДН заключаются в следующем</a:t>
            </a:r>
            <a:r>
              <a:rPr lang="ru-RU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:</a:t>
            </a:r>
            <a:endParaRPr lang="ru-RU" sz="3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Обеспечение </a:t>
            </a: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проходимости дыхательных путей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потягивание запавшего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языка, разгибание головы, удаление инородных тел, интубация трахеи,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трахеостома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2. </a:t>
            </a: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Обеспечение дренажной функции легких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(удаление слизи, пены из трахеобронхиального дерева, стимуляция кашлевого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рефлекса,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увлажнение кислорода).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3. </a:t>
            </a: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Оксигенотерапия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(через носовые катетеры, создание "головной палатки" — подача кислорода в замкнутое пространство, в котором находится голова).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4. </a:t>
            </a: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Искусственная </a:t>
            </a: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вентиляция легких (ИВЛ).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Показаниями для ИВЛ являются:</a:t>
            </a:r>
          </a:p>
          <a:p>
            <a:pPr marL="742950" lvl="1" indent="-285750" algn="just">
              <a:lnSpc>
                <a:spcPct val="120000"/>
              </a:lnSpc>
              <a:buFont typeface="+mj-lt"/>
              <a:buAutoNum type="arabicPeriod"/>
            </a:pPr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О</a:t>
            </a: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становка </a:t>
            </a:r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дыхания;</a:t>
            </a:r>
          </a:p>
          <a:p>
            <a:pPr marL="742950" lvl="1" indent="-285750" algn="just">
              <a:lnSpc>
                <a:spcPct val="120000"/>
              </a:lnSpc>
              <a:buFont typeface="+mj-lt"/>
              <a:buAutoNum type="arabicPeriod"/>
            </a:pP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Нарушение </a:t>
            </a:r>
            <a:r>
              <a:rPr lang="ru-RU" i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брадипноэ</a:t>
            </a: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и поверхностное </a:t>
            </a: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дыхание;</a:t>
            </a:r>
            <a:endParaRPr lang="ru-RU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742950" lvl="1" indent="-285750" algn="just">
              <a:lnSpc>
                <a:spcPct val="120000"/>
              </a:lnSpc>
              <a:buFont typeface="+mj-lt"/>
              <a:buAutoNum type="arabicPeriod"/>
            </a:pP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Грубые </a:t>
            </a:r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нарушения ритма дыхания.</a:t>
            </a: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6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757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и виды ОДН: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 Инородные тела глотки и гортани</a:t>
            </a:r>
            <a:br>
              <a:rPr lang="ru-RU" b="1" dirty="0" smtClean="0"/>
            </a:br>
            <a:r>
              <a:rPr lang="ru-RU" b="1" dirty="0" smtClean="0"/>
              <a:t>2. </a:t>
            </a:r>
            <a:r>
              <a:rPr lang="ru-RU" b="1" dirty="0" err="1" smtClean="0"/>
              <a:t>Странгуляционная</a:t>
            </a:r>
            <a:r>
              <a:rPr lang="ru-RU" b="1" dirty="0" smtClean="0"/>
              <a:t> асфиксия</a:t>
            </a:r>
            <a:br>
              <a:rPr lang="ru-RU" b="1" dirty="0" smtClean="0"/>
            </a:br>
            <a:r>
              <a:rPr lang="ru-RU" b="1" dirty="0" smtClean="0"/>
              <a:t>3. Отек легких</a:t>
            </a:r>
            <a:br>
              <a:rPr lang="ru-RU" b="1" dirty="0" smtClean="0"/>
            </a:br>
            <a:r>
              <a:rPr lang="ru-RU" b="1" dirty="0" smtClean="0"/>
              <a:t>4. Двусторонняя пневмония</a:t>
            </a:r>
            <a:br>
              <a:rPr lang="ru-RU" b="1" dirty="0" smtClean="0"/>
            </a:br>
            <a:r>
              <a:rPr lang="ru-RU" b="1" dirty="0" smtClean="0"/>
              <a:t>5. </a:t>
            </a:r>
            <a:r>
              <a:rPr lang="ru-RU" b="1" dirty="0"/>
              <a:t>Респираторный </a:t>
            </a:r>
            <a:r>
              <a:rPr lang="ru-RU" b="1" dirty="0" err="1"/>
              <a:t>дистресс</a:t>
            </a:r>
            <a:r>
              <a:rPr lang="ru-RU" b="1" dirty="0"/>
              <a:t>-синдром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6. Торакальные </a:t>
            </a:r>
            <a:r>
              <a:rPr lang="ru-RU" b="1" dirty="0"/>
              <a:t>травмы</a:t>
            </a:r>
          </a:p>
        </p:txBody>
      </p:sp>
    </p:spTree>
    <p:extLst>
      <p:ext uri="{BB962C8B-B14F-4D97-AF65-F5344CB8AC3E}">
        <p14:creationId xmlns:p14="http://schemas.microsoft.com/office/powerpoint/2010/main" val="6260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невмотора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4" y="619231"/>
            <a:ext cx="6221675" cy="46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пневмоторак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84" y="1155809"/>
            <a:ext cx="4336401" cy="28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03800" y="777422"/>
            <a:ext cx="331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Открытый пневмоторакс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383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762"/>
            <a:ext cx="10515600" cy="98600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Парадоксальное дыхание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3/39/Flail_chest_mechaincs.jpg/180px-Flail_chest_mechain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8" y="1105469"/>
            <a:ext cx="3340860" cy="53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21708" y="110546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600" b="1" dirty="0"/>
              <a:t>Механизм парадоксального дыхания при </a:t>
            </a:r>
            <a:r>
              <a:rPr lang="ru-RU" altLang="ru-RU" sz="3600" b="1" dirty="0" err="1"/>
              <a:t>окончатом</a:t>
            </a:r>
            <a:r>
              <a:rPr lang="ru-RU" altLang="ru-RU" sz="3600" b="1" dirty="0"/>
              <a:t> переломе ребер: </a:t>
            </a:r>
            <a:endParaRPr lang="ru-RU" altLang="ru-RU" sz="3600" b="1" dirty="0" smtClean="0"/>
          </a:p>
          <a:p>
            <a:r>
              <a:rPr lang="ru-RU" altLang="ru-RU" sz="3600" b="1" dirty="0" smtClean="0"/>
              <a:t>на </a:t>
            </a:r>
            <a:r>
              <a:rPr lang="ru-RU" altLang="ru-RU" sz="3600" b="1" dirty="0"/>
              <a:t>вдохе происходит западение </a:t>
            </a:r>
            <a:r>
              <a:rPr lang="ru-RU" altLang="ru-RU" sz="3600" b="1" dirty="0" err="1"/>
              <a:t>флотирующего</a:t>
            </a:r>
            <a:r>
              <a:rPr lang="ru-RU" altLang="ru-RU" sz="3600" b="1" dirty="0"/>
              <a:t> участка грудной клетки (A), на выдохе рёберное «окно» выбухает (B). </a:t>
            </a:r>
          </a:p>
        </p:txBody>
      </p:sp>
    </p:spTree>
    <p:extLst>
      <p:ext uri="{BB962C8B-B14F-4D97-AF65-F5344CB8AC3E}">
        <p14:creationId xmlns:p14="http://schemas.microsoft.com/office/powerpoint/2010/main" val="36702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8697" y="1514131"/>
            <a:ext cx="111866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/>
              <a:t>•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Миокардиальная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 </a:t>
            </a:r>
            <a:r>
              <a:rPr lang="ru-RU" sz="3200" b="1" dirty="0"/>
              <a:t>развивается преимущественно в результате непосредственного повреждения миокарда. </a:t>
            </a:r>
            <a:endParaRPr lang="ru-RU" sz="3200" b="1" dirty="0" smtClean="0"/>
          </a:p>
          <a:p>
            <a:pPr fontAlgn="base"/>
            <a:r>
              <a:rPr lang="ru-RU" sz="3200" b="1" dirty="0" smtClean="0"/>
              <a:t>•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Перегрузочная форма </a:t>
            </a:r>
            <a:r>
              <a:rPr lang="ru-RU" sz="3200" b="1" dirty="0"/>
              <a:t>сердечной недостаточности возникает преимущественно в результате перегрузки сердца (увеличения пред- или </a:t>
            </a:r>
            <a:r>
              <a:rPr lang="ru-RU" sz="3200" b="1" dirty="0" err="1" smtClean="0"/>
              <a:t>постнагрузки</a:t>
            </a:r>
            <a:r>
              <a:rPr lang="ru-RU" sz="3200" b="1" dirty="0" smtClean="0"/>
              <a:t>, включая сосудистую недостаточность). </a:t>
            </a:r>
          </a:p>
          <a:p>
            <a:pPr fontAlgn="base"/>
            <a:r>
              <a:rPr lang="ru-RU" sz="3200" b="1" dirty="0" smtClean="0"/>
              <a:t>•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Смешанная форма</a:t>
            </a:r>
            <a:r>
              <a:rPr lang="ru-RU" sz="3200" b="1" dirty="0"/>
              <a:t> сердечной недостаточности — результат сочетания прямого повреждения миокарда и его </a:t>
            </a:r>
            <a:r>
              <a:rPr lang="ru-RU" sz="3200" b="1" dirty="0" smtClean="0"/>
              <a:t>перегрузки.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699" y="144271"/>
            <a:ext cx="11323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острой сердечной недостаточности (О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Н) по происхождению: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6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074" y="324183"/>
            <a:ext cx="10515600" cy="7266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ОСН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01002"/>
              </p:ext>
            </p:extLst>
          </p:nvPr>
        </p:nvGraphicFramePr>
        <p:xfrm>
          <a:off x="543207" y="1195055"/>
          <a:ext cx="10909426" cy="5200729"/>
        </p:xfrm>
        <a:graphic>
          <a:graphicData uri="http://schemas.openxmlformats.org/drawingml/2006/table">
            <a:tbl>
              <a:tblPr/>
              <a:tblGrid>
                <a:gridCol w="545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658"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Кардиальные причины</a:t>
                      </a:r>
                    </a:p>
                  </a:txBody>
                  <a:tcPr marL="94966" marR="94966" marT="47483" marB="47483" anchor="ctr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</a:t>
                      </a: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Внекардиальные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причины</a:t>
                      </a:r>
                    </a:p>
                  </a:txBody>
                  <a:tcPr marL="94966" marR="94966" marT="47483" marB="4748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18"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 dirty="0">
                          <a:effectLst/>
                        </a:rPr>
                        <a:t>Инфаркт миокарда </a:t>
                      </a:r>
                      <a:r>
                        <a:rPr lang="ru-RU" sz="2000" b="1" dirty="0" smtClean="0">
                          <a:effectLst/>
                        </a:rPr>
                        <a:t>(у животных практически</a:t>
                      </a:r>
                      <a:r>
                        <a:rPr lang="ru-RU" sz="2000" b="1" baseline="0" dirty="0" smtClean="0">
                          <a:effectLst/>
                        </a:rPr>
                        <a:t> не встречается</a:t>
                      </a:r>
                      <a:r>
                        <a:rPr lang="ru-RU" sz="2000" b="1" dirty="0" smtClean="0">
                          <a:effectLst/>
                        </a:rPr>
                        <a:t>)</a:t>
                      </a:r>
                      <a:endParaRPr lang="ru-RU" sz="2000" b="1" dirty="0">
                        <a:effectLst/>
                      </a:endParaRP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>
                          <a:effectLst/>
                        </a:rPr>
                        <a:t>Печеночно-почечная недостаточность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18"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 dirty="0" smtClean="0">
                          <a:effectLst/>
                        </a:rPr>
                        <a:t>Миокардит</a:t>
                      </a:r>
                      <a:endParaRPr lang="ru-RU" sz="2000" b="1" dirty="0">
                        <a:effectLst/>
                      </a:endParaRP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Отравление токсическими веществами и медикаментами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18"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 dirty="0">
                          <a:effectLst/>
                        </a:rPr>
                        <a:t>Острые нарушения сердечного ритма </a:t>
                      </a:r>
                      <a:r>
                        <a:rPr lang="ru-RU" sz="2000" b="1" dirty="0" smtClean="0">
                          <a:effectLst/>
                        </a:rPr>
                        <a:t>(</a:t>
                      </a:r>
                      <a:r>
                        <a:rPr lang="ru-RU" sz="2000" b="1" dirty="0" err="1" smtClean="0">
                          <a:effectLst/>
                        </a:rPr>
                        <a:t>фибриляция</a:t>
                      </a:r>
                      <a:r>
                        <a:rPr lang="ru-RU" sz="2000" b="1" dirty="0">
                          <a:effectLst/>
                        </a:rPr>
                        <a:t>, экстрасистолия)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Злокачественные опухоли с метастазами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82"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 dirty="0">
                          <a:effectLst/>
                        </a:rPr>
                        <a:t>Тяжелый гипертонический криз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Тяжелая или длительно существующая анемия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356"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 dirty="0">
                          <a:effectLst/>
                        </a:rPr>
                        <a:t>Врожденные и приобретенные пороки сердца и клапанного аппарата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 dirty="0" smtClean="0">
                          <a:effectLst/>
                        </a:rPr>
                        <a:t>Тяжелые метаболические и гормональные нарушения (заболевания щитовидной железы</a:t>
                      </a:r>
                      <a:r>
                        <a:rPr lang="ru-RU" sz="2000" b="1" baseline="0" dirty="0" smtClean="0">
                          <a:effectLst/>
                        </a:rPr>
                        <a:t>, </a:t>
                      </a:r>
                      <a:r>
                        <a:rPr lang="ru-RU" sz="2000" b="1" dirty="0" smtClean="0">
                          <a:effectLst/>
                        </a:rPr>
                        <a:t>надпочечников)</a:t>
                      </a:r>
                      <a:endParaRPr lang="ru-RU" sz="2000" b="1" dirty="0">
                        <a:effectLst/>
                      </a:endParaRP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18"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 dirty="0">
                          <a:effectLst/>
                        </a:rPr>
                        <a:t>Прогрессирование и полная декомпенсация хронической сердечной недостаточности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Сепсис и тяжелые инфекции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182">
                <a:tc rowSpan="2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Травмы сердца (ранения, сотрясение)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Объемный повреждения головного мозга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879">
                <a:tc vMerge="1">
                  <a:txBody>
                    <a:bodyPr/>
                    <a:lstStyle/>
                    <a:p>
                      <a:pPr fontAlgn="base"/>
                      <a:endParaRPr lang="ru-RU" sz="1800" dirty="0">
                        <a:effectLst/>
                      </a:endParaRP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Тяжелые операции, травмы, ожоги</a:t>
                      </a:r>
                    </a:p>
                  </a:txBody>
                  <a:tcPr marL="94966" marR="94966" marT="23741" marB="2374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8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5758" y="742384"/>
            <a:ext cx="1023947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признаки клинической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смерти</a:t>
            </a:r>
          </a:p>
          <a:p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/>
              <a:t>Отсутствие </a:t>
            </a:r>
            <a:r>
              <a:rPr lang="ru-RU" sz="3200" b="1" dirty="0" smtClean="0"/>
              <a:t>пульса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/>
              <a:t>Остановка сердца;</a:t>
            </a:r>
            <a:endParaRPr lang="ru-RU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/>
              <a:t>Полная потеря сознания;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/>
              <a:t>Отсутствие рефлексов;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/>
              <a:t>Отсутствие дыхания;</a:t>
            </a:r>
            <a:endParaRPr lang="ru-RU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/>
              <a:t>Цианоз кожи, бледность кожных покровов;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/>
              <a:t>Расширение зрачков и отсутствие реакции на </a:t>
            </a:r>
            <a:r>
              <a:rPr lang="ru-RU" sz="3200" b="1" dirty="0" smtClean="0"/>
              <a:t>свет.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511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890</Words>
  <Application>Microsoft Office PowerPoint</Application>
  <PresentationFormat>Широкоэкранный</PresentationFormat>
  <Paragraphs>117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Тема Office</vt:lpstr>
      <vt:lpstr>Реанимация и интенсивная терапия при острой сердечно-легочной недостаточности</vt:lpstr>
      <vt:lpstr>Презентация PowerPoint</vt:lpstr>
      <vt:lpstr>Презентация PowerPoint</vt:lpstr>
      <vt:lpstr>Причины и виды ОДН:  1. Инородные тела глотки и гортани 2. Странгуляционная асфиксия 3. Отек легких 4. Двусторонняя пневмония 5. Респираторный дистресс-синдром 6. Торакальные травмы</vt:lpstr>
      <vt:lpstr>Презентация PowerPoint</vt:lpstr>
      <vt:lpstr>Парадоксальное дыхание</vt:lpstr>
      <vt:lpstr>Презентация PowerPoint</vt:lpstr>
      <vt:lpstr>Причины ОСН</vt:lpstr>
      <vt:lpstr>Презентация PowerPoint</vt:lpstr>
      <vt:lpstr>Содержание сердечно-легочной реанимации (СЛР)</vt:lpstr>
      <vt:lpstr>Презентация PowerPoint</vt:lpstr>
      <vt:lpstr>Презентация PowerPoint</vt:lpstr>
      <vt:lpstr>Презентация PowerPoint</vt:lpstr>
      <vt:lpstr>Виды ИВЛ</vt:lpstr>
      <vt:lpstr>2. Восстановление кровообращения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Реанимация и основы интенсивной терапии животных</dc:title>
  <dc:creator>Сотрудник</dc:creator>
  <cp:lastModifiedBy>AS</cp:lastModifiedBy>
  <cp:revision>25</cp:revision>
  <dcterms:created xsi:type="dcterms:W3CDTF">2018-03-25T09:20:41Z</dcterms:created>
  <dcterms:modified xsi:type="dcterms:W3CDTF">2019-03-18T08:25:30Z</dcterms:modified>
</cp:coreProperties>
</file>